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6"/>
  </p:notesMasterIdLst>
  <p:sldIdLst>
    <p:sldId id="256" r:id="rId2"/>
    <p:sldId id="325" r:id="rId3"/>
    <p:sldId id="257" r:id="rId4"/>
    <p:sldId id="324" r:id="rId5"/>
    <p:sldId id="259" r:id="rId6"/>
    <p:sldId id="268" r:id="rId7"/>
    <p:sldId id="270" r:id="rId8"/>
    <p:sldId id="269" r:id="rId9"/>
    <p:sldId id="322" r:id="rId10"/>
    <p:sldId id="323" r:id="rId11"/>
    <p:sldId id="272" r:id="rId12"/>
    <p:sldId id="271" r:id="rId13"/>
    <p:sldId id="261" r:id="rId14"/>
    <p:sldId id="262" r:id="rId15"/>
    <p:sldId id="273" r:id="rId16"/>
    <p:sldId id="274" r:id="rId17"/>
    <p:sldId id="305" r:id="rId18"/>
    <p:sldId id="317" r:id="rId19"/>
    <p:sldId id="280" r:id="rId20"/>
    <p:sldId id="265" r:id="rId21"/>
    <p:sldId id="282" r:id="rId22"/>
    <p:sldId id="283" r:id="rId23"/>
    <p:sldId id="284" r:id="rId24"/>
    <p:sldId id="281" r:id="rId25"/>
    <p:sldId id="285" r:id="rId26"/>
    <p:sldId id="286" r:id="rId27"/>
    <p:sldId id="288" r:id="rId28"/>
    <p:sldId id="314" r:id="rId29"/>
    <p:sldId id="315" r:id="rId30"/>
    <p:sldId id="295" r:id="rId31"/>
    <p:sldId id="297" r:id="rId32"/>
    <p:sldId id="298" r:id="rId33"/>
    <p:sldId id="299" r:id="rId34"/>
    <p:sldId id="300" r:id="rId35"/>
    <p:sldId id="303" r:id="rId36"/>
    <p:sldId id="327" r:id="rId37"/>
    <p:sldId id="340" r:id="rId38"/>
    <p:sldId id="330" r:id="rId39"/>
    <p:sldId id="337" r:id="rId40"/>
    <p:sldId id="338" r:id="rId41"/>
    <p:sldId id="339" r:id="rId42"/>
    <p:sldId id="341" r:id="rId43"/>
    <p:sldId id="304" r:id="rId44"/>
    <p:sldId id="316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an Harris" initials="IH" lastIdx="1" clrIdx="0">
    <p:extLst>
      <p:ext uri="{19B8F6BF-5375-455C-9EA6-DF929625EA0E}">
        <p15:presenceInfo xmlns:p15="http://schemas.microsoft.com/office/powerpoint/2012/main" userId="bbcb7e59b5a6042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712" autoAdjust="0"/>
  </p:normalViewPr>
  <p:slideViewPr>
    <p:cSldViewPr>
      <p:cViewPr varScale="1">
        <p:scale>
          <a:sx n="68" d="100"/>
          <a:sy n="68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962A9-DEE0-41EA-AFA4-A121239380BE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E2121-623D-47E7-A6AD-E0B5016A9D0C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E2121-623D-47E7-A6AD-E0B5016A9D0C}" type="slidenum">
              <a:rPr lang="en-NZ" smtClean="0"/>
              <a:pPr/>
              <a:t>5</a:t>
            </a:fld>
            <a:endParaRPr lang="en-N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E2121-623D-47E7-A6AD-E0B5016A9D0C}" type="slidenum">
              <a:rPr lang="en-NZ" smtClean="0"/>
              <a:pPr/>
              <a:t>6</a:t>
            </a:fld>
            <a:endParaRPr lang="en-N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E2121-623D-47E7-A6AD-E0B5016A9D0C}" type="slidenum">
              <a:rPr lang="en-NZ" smtClean="0"/>
              <a:pPr/>
              <a:t>7</a:t>
            </a:fld>
            <a:endParaRPr lang="en-N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E2121-623D-47E7-A6AD-E0B5016A9D0C}" type="slidenum">
              <a:rPr lang="en-NZ" smtClean="0"/>
              <a:pPr/>
              <a:t>8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2E4FBE-637E-4F6B-95D9-DD30EEEF9899}" type="datetimeFigureOut">
              <a:rPr lang="en-NZ" smtClean="0"/>
              <a:pPr/>
              <a:t>5/09/2022</a:t>
            </a:fld>
            <a:endParaRPr lang="en-N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19926A5-8125-48C4-9057-DB4CA1380C82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unsplash.com/photos/qyVmp3mcFc0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ettyimages.ca/detail/photo/mountains-and-fern-tree-forest-te-urewera-national-royalty-free-image/86070901" TargetMode="Externa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gettyimages.co.nz/detail/photo/whanganui-river-royalty-free-image/546264885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0"/>
            <a:ext cx="8208912" cy="6309320"/>
          </a:xfrm>
        </p:spPr>
        <p:txBody>
          <a:bodyPr>
            <a:normAutofit fontScale="90000"/>
          </a:bodyPr>
          <a:lstStyle/>
          <a:p>
            <a:pPr algn="ctr"/>
            <a:r>
              <a:rPr lang="en-NZ" sz="8000" dirty="0"/>
              <a:t>	Spirituality   	</a:t>
            </a:r>
            <a:r>
              <a:rPr lang="en-NZ" sz="7300" i="1" dirty="0"/>
              <a:t>for an</a:t>
            </a:r>
            <a:r>
              <a:rPr lang="en-NZ" sz="8000" i="1" dirty="0"/>
              <a:t>                 </a:t>
            </a:r>
            <a:r>
              <a:rPr lang="en-NZ" sz="8000" dirty="0"/>
              <a:t>Eco-human </a:t>
            </a:r>
            <a:br>
              <a:rPr lang="en-NZ" sz="8000" dirty="0"/>
            </a:br>
            <a:r>
              <a:rPr lang="en-NZ" sz="8000" dirty="0"/>
              <a:t>Future </a:t>
            </a:r>
            <a:br>
              <a:rPr lang="en-NZ" sz="8000" dirty="0"/>
            </a:br>
            <a:br>
              <a:rPr lang="en-NZ" dirty="0"/>
            </a:br>
            <a:endParaRPr lang="en-N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429E4A-8CFF-41C0-A5FE-E536E4E7F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5760640"/>
          </a:xfrm>
        </p:spPr>
        <p:txBody>
          <a:bodyPr>
            <a:normAutofit fontScale="90000"/>
          </a:bodyPr>
          <a:lstStyle/>
          <a:p>
            <a:pPr algn="ctr"/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r>
              <a:rPr lang="en-NZ" sz="4900" dirty="0"/>
              <a:t>A new story of origins</a:t>
            </a:r>
            <a:br>
              <a:rPr lang="en-NZ" sz="4800" dirty="0"/>
            </a:b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NZ" sz="3100" b="1" i="1" dirty="0">
                <a:latin typeface="Times New Roman"/>
                <a:cs typeface="Times New Roman"/>
              </a:rPr>
              <a:t>We’re products </a:t>
            </a:r>
            <a:r>
              <a:rPr lang="en-NZ" sz="2800" b="1" i="1" dirty="0">
                <a:latin typeface="Times New Roman"/>
                <a:cs typeface="Times New Roman"/>
              </a:rPr>
              <a:t>of stardust and time</a:t>
            </a:r>
            <a:br>
              <a:rPr lang="en-NZ" sz="2800" b="1" i="1" dirty="0">
                <a:latin typeface="Times New Roman"/>
                <a:cs typeface="Times New Roman"/>
              </a:rPr>
            </a:br>
            <a:endParaRPr lang="en-NZ" sz="2800" dirty="0"/>
          </a:p>
        </p:txBody>
      </p:sp>
      <p:pic>
        <p:nvPicPr>
          <p:cNvPr id="6146" name="Picture 2" descr="purple space stars - outer space stock pictures, royalty-free photos &amp; images">
            <a:extLst>
              <a:ext uri="{FF2B5EF4-FFF2-40B4-BE49-F238E27FC236}">
                <a16:creationId xmlns:a16="http://schemas.microsoft.com/office/drawing/2014/main" id="{C9D7A05E-08A2-4AE7-AEB5-D567483CCA9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0648"/>
            <a:ext cx="6912768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141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/>
          <a:lstStyle/>
          <a:p>
            <a:pPr lvl="3"/>
            <a:endParaRPr lang="en-NZ" dirty="0"/>
          </a:p>
          <a:p>
            <a:pPr lvl="3"/>
            <a:endParaRPr lang="en-NZ" dirty="0"/>
          </a:p>
          <a:p>
            <a:pPr lvl="3">
              <a:buNone/>
            </a:pPr>
            <a:r>
              <a:rPr lang="en-NZ" sz="2800" dirty="0"/>
              <a:t> </a:t>
            </a:r>
            <a:r>
              <a:rPr lang="en-NZ" sz="2800" b="1" dirty="0">
                <a:latin typeface="Times New Roman"/>
                <a:cs typeface="Times New Roman"/>
              </a:rPr>
              <a:t>■  </a:t>
            </a:r>
            <a:r>
              <a:rPr lang="en-NZ" sz="2800" b="1" i="1" dirty="0">
                <a:latin typeface="Times New Roman"/>
                <a:cs typeface="Times New Roman"/>
              </a:rPr>
              <a:t>We’re products of stardust and time</a:t>
            </a:r>
          </a:p>
          <a:p>
            <a:pPr lvl="3">
              <a:buNone/>
            </a:pPr>
            <a:endParaRPr lang="en-NZ" sz="2800" b="1" i="1" dirty="0">
              <a:latin typeface="Times New Roman"/>
              <a:cs typeface="Times New Roman"/>
            </a:endParaRPr>
          </a:p>
          <a:p>
            <a:pPr lvl="3">
              <a:buNone/>
            </a:pPr>
            <a:r>
              <a:rPr lang="en-NZ" sz="2800" b="1" i="1" dirty="0">
                <a:latin typeface="Times New Roman"/>
                <a:cs typeface="Times New Roman"/>
              </a:rPr>
              <a:t> ■  ALL to be nurtured</a:t>
            </a:r>
          </a:p>
          <a:p>
            <a:pPr lvl="3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lvl="3">
              <a:buNone/>
            </a:pPr>
            <a:r>
              <a:rPr lang="en-NZ" sz="2800" b="1" dirty="0">
                <a:latin typeface="Times New Roman"/>
                <a:cs typeface="Times New Roman"/>
              </a:rPr>
              <a:t> </a:t>
            </a:r>
            <a:endParaRPr lang="en-NZ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52128"/>
          </a:xfrm>
        </p:spPr>
        <p:txBody>
          <a:bodyPr>
            <a:normAutofit/>
          </a:bodyPr>
          <a:lstStyle/>
          <a:p>
            <a:r>
              <a:rPr lang="en-NZ" dirty="0"/>
              <a:t>	</a:t>
            </a:r>
            <a:r>
              <a:rPr lang="en-NZ" sz="4400" dirty="0"/>
              <a:t>A new story of origins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/>
          <a:lstStyle/>
          <a:p>
            <a:pPr lvl="3"/>
            <a:endParaRPr lang="en-NZ" dirty="0"/>
          </a:p>
          <a:p>
            <a:pPr lvl="3"/>
            <a:endParaRPr lang="en-NZ" dirty="0"/>
          </a:p>
          <a:p>
            <a:pPr lvl="3">
              <a:buNone/>
            </a:pPr>
            <a:r>
              <a:rPr lang="en-NZ" sz="2800" dirty="0"/>
              <a:t> </a:t>
            </a:r>
            <a:r>
              <a:rPr lang="en-NZ" sz="2800" b="1" dirty="0">
                <a:latin typeface="Times New Roman"/>
                <a:cs typeface="Times New Roman"/>
              </a:rPr>
              <a:t>■  </a:t>
            </a:r>
            <a:r>
              <a:rPr lang="en-NZ" sz="2800" b="1" i="1" dirty="0">
                <a:latin typeface="Times New Roman"/>
                <a:cs typeface="Times New Roman"/>
              </a:rPr>
              <a:t>Products of stardust and time</a:t>
            </a:r>
          </a:p>
          <a:p>
            <a:pPr lvl="3">
              <a:buNone/>
            </a:pPr>
            <a:endParaRPr lang="en-NZ" sz="2800" b="1" i="1" dirty="0">
              <a:latin typeface="Times New Roman"/>
              <a:cs typeface="Times New Roman"/>
            </a:endParaRPr>
          </a:p>
          <a:p>
            <a:pPr lvl="3">
              <a:buNone/>
            </a:pPr>
            <a:r>
              <a:rPr lang="en-NZ" sz="2800" b="1" i="1" dirty="0">
                <a:latin typeface="Times New Roman"/>
                <a:cs typeface="Times New Roman"/>
              </a:rPr>
              <a:t> ■  ALL to be nurtured</a:t>
            </a:r>
          </a:p>
          <a:p>
            <a:pPr lvl="3">
              <a:buNone/>
            </a:pPr>
            <a:endParaRPr lang="en-NZ" sz="2800" b="1" i="1" dirty="0">
              <a:latin typeface="Times New Roman"/>
              <a:cs typeface="Times New Roman"/>
            </a:endParaRPr>
          </a:p>
          <a:p>
            <a:pPr lvl="3">
              <a:buNone/>
            </a:pPr>
            <a:r>
              <a:rPr lang="en-NZ" sz="2800" b="1" i="1" dirty="0">
                <a:latin typeface="Times New Roman"/>
                <a:cs typeface="Times New Roman"/>
              </a:rPr>
              <a:t> ■  The </a:t>
            </a:r>
            <a:r>
              <a:rPr lang="en-NZ" sz="2800" b="1" i="1" dirty="0" err="1">
                <a:latin typeface="Times New Roman"/>
                <a:cs typeface="Times New Roman"/>
              </a:rPr>
              <a:t>noosphere</a:t>
            </a:r>
            <a:endParaRPr lang="en-NZ" sz="28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52128"/>
          </a:xfrm>
        </p:spPr>
        <p:txBody>
          <a:bodyPr>
            <a:normAutofit/>
          </a:bodyPr>
          <a:lstStyle/>
          <a:p>
            <a:r>
              <a:rPr lang="en-NZ" dirty="0"/>
              <a:t>	A new story of origins</a:t>
            </a:r>
          </a:p>
        </p:txBody>
      </p:sp>
      <p:pic>
        <p:nvPicPr>
          <p:cNvPr id="5" name="Picture 4" descr="A close up of a person&#10;&#10;Description automatically generated">
            <a:extLst>
              <a:ext uri="{FF2B5EF4-FFF2-40B4-BE49-F238E27FC236}">
                <a16:creationId xmlns:a16="http://schemas.microsoft.com/office/drawing/2014/main" id="{31F540CB-DBDF-421A-8A3F-251FBE705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149080"/>
            <a:ext cx="1943100" cy="2352675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>
            <a:normAutofit/>
          </a:bodyPr>
          <a:lstStyle/>
          <a:p>
            <a:pPr lvl="1"/>
            <a:r>
              <a:rPr lang="en-NZ" sz="2800" b="1" i="1" dirty="0"/>
              <a:t>How should we humans live upon the earth</a:t>
            </a:r>
          </a:p>
          <a:p>
            <a:pPr lvl="1"/>
            <a:endParaRPr lang="en-NZ" sz="2800" b="1" i="1" dirty="0"/>
          </a:p>
          <a:p>
            <a:pPr lvl="3">
              <a:buNone/>
            </a:pPr>
            <a:r>
              <a:rPr lang="en-NZ" sz="2800" b="1" i="1" dirty="0"/>
              <a:t>	so that our presence enhances 						 not just ourselves,</a:t>
            </a:r>
          </a:p>
          <a:p>
            <a:pPr lvl="3"/>
            <a:endParaRPr lang="en-NZ" sz="2800" b="1" i="1" dirty="0"/>
          </a:p>
          <a:p>
            <a:pPr lvl="4">
              <a:buNone/>
            </a:pPr>
            <a:r>
              <a:rPr lang="en-NZ" sz="2800" b="1" i="1" dirty="0"/>
              <a:t>		but the planet itself?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	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NZ" dirty="0"/>
              <a:t>	</a:t>
            </a:r>
            <a:r>
              <a:rPr lang="en-NZ" sz="4800" dirty="0"/>
              <a:t>Christian response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/>
          <a:lstStyle/>
          <a:p>
            <a:pPr lvl="2">
              <a:buNone/>
            </a:pPr>
            <a:r>
              <a:rPr lang="en-NZ" dirty="0"/>
              <a:t>	  </a:t>
            </a:r>
          </a:p>
          <a:p>
            <a:pPr lvl="2">
              <a:buNone/>
            </a:pPr>
            <a:r>
              <a:rPr lang="en-NZ" dirty="0"/>
              <a:t>	</a:t>
            </a:r>
          </a:p>
          <a:p>
            <a:pPr lvl="2">
              <a:buNone/>
            </a:pPr>
            <a:endParaRPr lang="en-NZ" sz="2400" b="1" i="1" dirty="0"/>
          </a:p>
          <a:p>
            <a:pPr lvl="2">
              <a:buNone/>
            </a:pPr>
            <a:r>
              <a:rPr lang="en-NZ" sz="2400" b="1" i="1" dirty="0"/>
              <a:t>		 </a:t>
            </a:r>
            <a:r>
              <a:rPr lang="en-NZ" sz="2800" b="1" dirty="0">
                <a:latin typeface="Times New Roman"/>
                <a:cs typeface="Times New Roman"/>
              </a:rPr>
              <a:t>■  Stewardship</a:t>
            </a:r>
          </a:p>
          <a:p>
            <a:pPr lvl="2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lvl="2">
              <a:buNone/>
            </a:pPr>
            <a:r>
              <a:rPr lang="en-NZ" sz="2800" b="1" dirty="0">
                <a:latin typeface="Times New Roman"/>
                <a:cs typeface="Times New Roman"/>
              </a:rPr>
              <a:t>		</a:t>
            </a:r>
            <a:endParaRPr lang="en-NZ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NZ" dirty="0"/>
              <a:t>	</a:t>
            </a:r>
            <a:r>
              <a:rPr lang="en-NZ" sz="4800" dirty="0"/>
              <a:t>Christian response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/>
          <a:lstStyle/>
          <a:p>
            <a:pPr lvl="2">
              <a:buNone/>
            </a:pPr>
            <a:r>
              <a:rPr lang="en-NZ" dirty="0"/>
              <a:t>	  </a:t>
            </a:r>
          </a:p>
          <a:p>
            <a:pPr lvl="2">
              <a:buNone/>
            </a:pPr>
            <a:r>
              <a:rPr lang="en-NZ" dirty="0"/>
              <a:t>	</a:t>
            </a:r>
          </a:p>
          <a:p>
            <a:pPr lvl="2">
              <a:buNone/>
            </a:pPr>
            <a:endParaRPr lang="en-NZ" sz="2400" b="1" i="1" dirty="0"/>
          </a:p>
          <a:p>
            <a:pPr lvl="2">
              <a:buNone/>
            </a:pPr>
            <a:r>
              <a:rPr lang="en-NZ" sz="2400" b="1" i="1" dirty="0"/>
              <a:t>		 </a:t>
            </a:r>
            <a:r>
              <a:rPr lang="en-NZ" sz="2800" b="1" dirty="0">
                <a:latin typeface="Times New Roman"/>
                <a:cs typeface="Times New Roman"/>
              </a:rPr>
              <a:t>■  Stewardship</a:t>
            </a:r>
          </a:p>
          <a:p>
            <a:pPr lvl="2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lvl="2">
              <a:buNone/>
            </a:pPr>
            <a:r>
              <a:rPr lang="en-NZ" sz="2800" b="1" dirty="0">
                <a:latin typeface="Times New Roman"/>
                <a:cs typeface="Times New Roman"/>
              </a:rPr>
              <a:t>		 ■  Greening the churches</a:t>
            </a:r>
          </a:p>
          <a:p>
            <a:pPr lvl="2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lvl="2">
              <a:buNone/>
            </a:pPr>
            <a:r>
              <a:rPr lang="en-NZ" sz="2800" b="1" dirty="0">
                <a:latin typeface="Times New Roman"/>
                <a:cs typeface="Times New Roman"/>
              </a:rPr>
              <a:t>		</a:t>
            </a:r>
            <a:endParaRPr lang="en-NZ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NZ" dirty="0"/>
              <a:t>	</a:t>
            </a:r>
            <a:r>
              <a:rPr lang="en-NZ" sz="4800" dirty="0"/>
              <a:t>Christian response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/>
          <a:lstStyle/>
          <a:p>
            <a:pPr lvl="2">
              <a:buNone/>
            </a:pPr>
            <a:r>
              <a:rPr lang="en-NZ" dirty="0"/>
              <a:t>	  </a:t>
            </a:r>
          </a:p>
          <a:p>
            <a:pPr lvl="2">
              <a:buNone/>
            </a:pPr>
            <a:r>
              <a:rPr lang="en-NZ" dirty="0"/>
              <a:t>	</a:t>
            </a:r>
          </a:p>
          <a:p>
            <a:pPr lvl="2">
              <a:buNone/>
            </a:pPr>
            <a:endParaRPr lang="en-NZ" sz="2400" b="1" i="1" dirty="0"/>
          </a:p>
          <a:p>
            <a:pPr lvl="2">
              <a:buNone/>
            </a:pPr>
            <a:r>
              <a:rPr lang="en-NZ" sz="2400" b="1" i="1" dirty="0"/>
              <a:t>		 </a:t>
            </a:r>
            <a:r>
              <a:rPr lang="en-NZ" sz="2800" b="1" dirty="0">
                <a:latin typeface="Times New Roman"/>
                <a:cs typeface="Times New Roman"/>
              </a:rPr>
              <a:t>■  Stewardship</a:t>
            </a:r>
          </a:p>
          <a:p>
            <a:pPr lvl="2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lvl="2">
              <a:buNone/>
            </a:pPr>
            <a:r>
              <a:rPr lang="en-NZ" sz="2800" b="1" dirty="0">
                <a:latin typeface="Times New Roman"/>
                <a:cs typeface="Times New Roman"/>
              </a:rPr>
              <a:t>		 ■  Greening the churches</a:t>
            </a:r>
          </a:p>
          <a:p>
            <a:pPr lvl="2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lvl="2">
              <a:buNone/>
            </a:pPr>
            <a:r>
              <a:rPr lang="en-NZ" sz="2800" b="1" dirty="0">
                <a:latin typeface="Times New Roman"/>
                <a:cs typeface="Times New Roman"/>
              </a:rPr>
              <a:t>		 ■  Accept the responsibility of human power</a:t>
            </a:r>
            <a:endParaRPr lang="en-NZ" sz="28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D7B874-1EFA-4FBE-BEEA-F3056A910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88924"/>
            <a:ext cx="7427168" cy="4306483"/>
          </a:xfrm>
        </p:spPr>
        <p:txBody>
          <a:bodyPr/>
          <a:lstStyle/>
          <a:p>
            <a:endParaRPr lang="en-US" dirty="0"/>
          </a:p>
          <a:p>
            <a:endParaRPr lang="en-NZ" dirty="0"/>
          </a:p>
          <a:p>
            <a:pPr marL="1143000" lvl="4" indent="0" algn="ctr">
              <a:buNone/>
            </a:pPr>
            <a:endParaRPr lang="en-NZ" dirty="0"/>
          </a:p>
          <a:p>
            <a:pPr marL="1143000" lvl="4" indent="0" algn="ctr">
              <a:buNone/>
            </a:pPr>
            <a:r>
              <a:rPr lang="en-NZ" sz="5400" dirty="0"/>
              <a:t>Extinction?</a:t>
            </a:r>
          </a:p>
        </p:txBody>
      </p:sp>
    </p:spTree>
    <p:extLst>
      <p:ext uri="{BB962C8B-B14F-4D97-AF65-F5344CB8AC3E}">
        <p14:creationId xmlns:p14="http://schemas.microsoft.com/office/powerpoint/2010/main" val="1880093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ceberg on body of water under cloudy sky">
            <a:hlinkClick r:id="rId2" tooltip="iceberg on body of water under cloudy sky"/>
            <a:extLst>
              <a:ext uri="{FF2B5EF4-FFF2-40B4-BE49-F238E27FC236}">
                <a16:creationId xmlns:a16="http://schemas.microsoft.com/office/drawing/2014/main" id="{4D0F23CC-0A9A-4AA9-BDD9-102C0E8B47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836712"/>
            <a:ext cx="4536504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67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184576"/>
          </a:xfrm>
        </p:spPr>
        <p:txBody>
          <a:bodyPr/>
          <a:lstStyle/>
          <a:p>
            <a:r>
              <a:rPr lang="en-NZ" dirty="0"/>
              <a:t>			</a:t>
            </a:r>
            <a:r>
              <a:rPr lang="en-NZ" sz="4800" dirty="0"/>
              <a:t>A world</a:t>
            </a:r>
            <a:br>
              <a:rPr lang="en-NZ" sz="4800" dirty="0"/>
            </a:br>
            <a:br>
              <a:rPr lang="en-NZ" sz="4800" dirty="0"/>
            </a:br>
            <a:r>
              <a:rPr lang="en-NZ" sz="4800" dirty="0"/>
              <a:t>			   	on</a:t>
            </a:r>
            <a:br>
              <a:rPr lang="en-NZ" sz="4800" dirty="0"/>
            </a:br>
            <a:br>
              <a:rPr lang="en-NZ" sz="4800" dirty="0"/>
            </a:br>
            <a:r>
              <a:rPr lang="en-NZ" sz="4800" dirty="0"/>
              <a:t>				the brink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8E7BBB-F3C1-460C-AEAE-5FCD599FF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917"/>
            <a:ext cx="8229600" cy="6080403"/>
          </a:xfrm>
        </p:spPr>
        <p:txBody>
          <a:bodyPr>
            <a:normAutofit lnSpcReduction="10000"/>
          </a:bodyPr>
          <a:lstStyle/>
          <a:p>
            <a:endParaRPr lang="en-NZ" dirty="0"/>
          </a:p>
          <a:p>
            <a:r>
              <a:rPr lang="en-NZ" sz="5800" dirty="0"/>
              <a:t>“Spirituality”:</a:t>
            </a:r>
          </a:p>
          <a:p>
            <a:endParaRPr lang="en-NZ" dirty="0"/>
          </a:p>
          <a:p>
            <a:pPr marL="914400" lvl="3" indent="0">
              <a:buNone/>
            </a:pPr>
            <a:r>
              <a:rPr lang="en-NZ" sz="2800" dirty="0"/>
              <a:t>From</a:t>
            </a:r>
            <a:r>
              <a:rPr lang="en-NZ" dirty="0"/>
              <a:t>  </a:t>
            </a:r>
            <a:r>
              <a:rPr lang="en-NZ" sz="3900" i="1" dirty="0"/>
              <a:t>Power</a:t>
            </a:r>
          </a:p>
          <a:p>
            <a:pPr lvl="3"/>
            <a:endParaRPr lang="en-NZ" dirty="0"/>
          </a:p>
          <a:p>
            <a:pPr marL="2057400" lvl="8" indent="0">
              <a:buNone/>
            </a:pPr>
            <a:r>
              <a:rPr lang="en-NZ" sz="2600" dirty="0"/>
              <a:t>	to</a:t>
            </a:r>
          </a:p>
          <a:p>
            <a:pPr lvl="5"/>
            <a:endParaRPr lang="en-NZ" i="1" dirty="0"/>
          </a:p>
          <a:p>
            <a:pPr marL="1371600" lvl="5" indent="0">
              <a:buNone/>
            </a:pPr>
            <a:r>
              <a:rPr lang="en-NZ" sz="3900" i="1" dirty="0"/>
              <a:t>A life-enhancing dimension of 	human experience </a:t>
            </a:r>
          </a:p>
          <a:p>
            <a:pPr marL="1371600" lvl="5" indent="0">
              <a:buNone/>
            </a:pPr>
            <a:r>
              <a:rPr lang="en-NZ" sz="3900" i="1" dirty="0"/>
              <a:t>in engagement with life in the 	world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FEF6DF-B0F3-4C2A-9022-498E9B04E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-2484784" y="-1467544"/>
            <a:ext cx="2941984" cy="1696461"/>
          </a:xfrm>
        </p:spPr>
        <p:txBody>
          <a:bodyPr>
            <a:normAutofit/>
          </a:bodyPr>
          <a:lstStyle/>
          <a:p>
            <a:r>
              <a:rPr lang="en-NZ" sz="4400" dirty="0"/>
              <a:t>Spirituality”: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29403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548680"/>
            <a:ext cx="8445624" cy="5462067"/>
          </a:xfrm>
        </p:spPr>
        <p:txBody>
          <a:bodyPr/>
          <a:lstStyle/>
          <a:p>
            <a:pPr lvl="2">
              <a:buNone/>
            </a:pPr>
            <a:r>
              <a:rPr lang="en-NZ" dirty="0"/>
              <a:t>		</a:t>
            </a:r>
          </a:p>
          <a:p>
            <a:pPr lvl="2">
              <a:buNone/>
            </a:pPr>
            <a:endParaRPr lang="en-NZ" dirty="0"/>
          </a:p>
          <a:p>
            <a:pPr lvl="2">
              <a:buNone/>
            </a:pPr>
            <a:endParaRPr lang="en-NZ" dirty="0"/>
          </a:p>
          <a:p>
            <a:pPr lvl="2">
              <a:buNone/>
            </a:pPr>
            <a:r>
              <a:rPr lang="en-NZ" dirty="0"/>
              <a:t>	</a:t>
            </a:r>
            <a:r>
              <a:rPr lang="en-NZ" sz="2800" dirty="0"/>
              <a:t>	</a:t>
            </a:r>
            <a:r>
              <a:rPr lang="en-NZ" sz="4000" dirty="0"/>
              <a:t>“Religion is a total mode</a:t>
            </a:r>
          </a:p>
          <a:p>
            <a:pPr lvl="2">
              <a:buNone/>
            </a:pPr>
            <a:r>
              <a:rPr lang="en-NZ" sz="4000" dirty="0"/>
              <a:t>				of the interpreting</a:t>
            </a:r>
          </a:p>
          <a:p>
            <a:pPr lvl="2">
              <a:buNone/>
            </a:pPr>
            <a:r>
              <a:rPr lang="en-NZ" sz="4000" dirty="0"/>
              <a:t>						and living</a:t>
            </a:r>
          </a:p>
          <a:p>
            <a:pPr lvl="2">
              <a:buNone/>
            </a:pPr>
            <a:r>
              <a:rPr lang="en-NZ" sz="4000" dirty="0"/>
              <a:t>							of life.”</a:t>
            </a:r>
          </a:p>
          <a:p>
            <a:pPr lvl="2">
              <a:buNone/>
            </a:pPr>
            <a:endParaRPr lang="en-NZ" dirty="0"/>
          </a:p>
          <a:p>
            <a:pPr lvl="2">
              <a:buNone/>
            </a:pPr>
            <a:r>
              <a:rPr lang="en-NZ" dirty="0"/>
              <a:t>						</a:t>
            </a:r>
            <a:r>
              <a:rPr lang="en-NZ" sz="2400" dirty="0"/>
              <a:t>-  </a:t>
            </a:r>
            <a:r>
              <a:rPr lang="en-NZ" sz="2400" i="1" dirty="0"/>
              <a:t>Carlo Della Casa</a:t>
            </a:r>
            <a:endParaRPr lang="en-NZ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786210"/>
          </a:xfrm>
        </p:spPr>
        <p:txBody>
          <a:bodyPr/>
          <a:lstStyle/>
          <a:p>
            <a:r>
              <a:rPr lang="en-NZ" dirty="0"/>
              <a:t>	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CC5D5B-FDB6-482B-B253-A8875DD43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pPr marL="914400" lvl="3" indent="0">
              <a:buNone/>
            </a:pPr>
            <a:r>
              <a:rPr lang="en-NZ" sz="4800" dirty="0"/>
              <a:t>Soul	&gt;</a:t>
            </a:r>
          </a:p>
        </p:txBody>
      </p:sp>
    </p:spTree>
    <p:extLst>
      <p:ext uri="{BB962C8B-B14F-4D97-AF65-F5344CB8AC3E}">
        <p14:creationId xmlns:p14="http://schemas.microsoft.com/office/powerpoint/2010/main" val="1298260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CC5D5B-FDB6-482B-B253-A8875DD43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pPr marL="914400" lvl="3" indent="0">
              <a:buNone/>
            </a:pPr>
            <a:r>
              <a:rPr lang="en-NZ" sz="4800" dirty="0"/>
              <a:t>Soul	&gt;</a:t>
            </a:r>
          </a:p>
          <a:p>
            <a:pPr marL="914400" lvl="3" indent="0">
              <a:buNone/>
            </a:pPr>
            <a:r>
              <a:rPr lang="en-NZ" sz="4800" dirty="0"/>
              <a:t>		Society	&gt;</a:t>
            </a:r>
          </a:p>
          <a:p>
            <a:pPr marL="914400" lvl="3" indent="0">
              <a:buNone/>
            </a:pPr>
            <a:endParaRPr lang="en-NZ" sz="4800" dirty="0"/>
          </a:p>
        </p:txBody>
      </p:sp>
    </p:spTree>
    <p:extLst>
      <p:ext uri="{BB962C8B-B14F-4D97-AF65-F5344CB8AC3E}">
        <p14:creationId xmlns:p14="http://schemas.microsoft.com/office/powerpoint/2010/main" val="1404828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CC5D5B-FDB6-482B-B253-A8875DD43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pPr marL="914400" lvl="3" indent="0">
              <a:buNone/>
            </a:pPr>
            <a:r>
              <a:rPr lang="en-NZ" sz="4800" dirty="0"/>
              <a:t>Soul	&gt;</a:t>
            </a:r>
          </a:p>
          <a:p>
            <a:pPr marL="914400" lvl="3" indent="0">
              <a:buNone/>
            </a:pPr>
            <a:r>
              <a:rPr lang="en-NZ" sz="4800" dirty="0"/>
              <a:t>		Society	&gt;</a:t>
            </a:r>
          </a:p>
          <a:p>
            <a:pPr marL="914400" lvl="3" indent="0">
              <a:buNone/>
            </a:pPr>
            <a:r>
              <a:rPr lang="en-NZ" sz="4800" dirty="0"/>
              <a:t>					Earth</a:t>
            </a:r>
          </a:p>
          <a:p>
            <a:pPr marL="914400" lvl="3" indent="0">
              <a:buNone/>
            </a:pPr>
            <a:endParaRPr lang="en-NZ" sz="4800" dirty="0"/>
          </a:p>
        </p:txBody>
      </p:sp>
    </p:spTree>
    <p:extLst>
      <p:ext uri="{BB962C8B-B14F-4D97-AF65-F5344CB8AC3E}">
        <p14:creationId xmlns:p14="http://schemas.microsoft.com/office/powerpoint/2010/main" val="23527084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836712" y="-1035496"/>
            <a:ext cx="10729192" cy="7893496"/>
          </a:xfrm>
        </p:spPr>
        <p:txBody>
          <a:bodyPr>
            <a:normAutofit/>
          </a:bodyPr>
          <a:lstStyle/>
          <a:p>
            <a:pPr algn="ctr"/>
            <a:r>
              <a:rPr lang="en-NZ" sz="4400" dirty="0"/>
              <a:t>Approach</a:t>
            </a:r>
            <a:br>
              <a:rPr lang="en-NZ" sz="4400" dirty="0"/>
            </a:br>
            <a:br>
              <a:rPr lang="en-NZ" sz="4400" dirty="0"/>
            </a:br>
            <a:r>
              <a:rPr lang="en-NZ" sz="4400" dirty="0"/>
              <a:t>			and Lifestyle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5A88E-9F45-47EA-B259-5B8BAB8BD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5530626"/>
          </a:xfrm>
        </p:spPr>
        <p:txBody>
          <a:bodyPr/>
          <a:lstStyle/>
          <a:p>
            <a:r>
              <a:rPr lang="en-NZ" dirty="0"/>
              <a:t> 	</a:t>
            </a:r>
            <a:r>
              <a:rPr lang="en-NZ" sz="4800" dirty="0"/>
              <a:t>Human</a:t>
            </a:r>
            <a:br>
              <a:rPr lang="en-NZ" sz="4800" dirty="0"/>
            </a:br>
            <a:br>
              <a:rPr lang="en-NZ" sz="4800" dirty="0"/>
            </a:br>
            <a:r>
              <a:rPr lang="en-NZ" sz="4800" dirty="0"/>
              <a:t>			&gt;	Eco-human</a:t>
            </a:r>
          </a:p>
        </p:txBody>
      </p:sp>
    </p:spTree>
    <p:extLst>
      <p:ext uri="{BB962C8B-B14F-4D97-AF65-F5344CB8AC3E}">
        <p14:creationId xmlns:p14="http://schemas.microsoft.com/office/powerpoint/2010/main" val="3072541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09A4E-7FA9-4A5F-81B9-68B59F0CC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3212976"/>
            <a:ext cx="8003232" cy="1440160"/>
          </a:xfrm>
        </p:spPr>
        <p:txBody>
          <a:bodyPr>
            <a:normAutofit fontScale="90000"/>
          </a:bodyPr>
          <a:lstStyle/>
          <a:p>
            <a:r>
              <a:rPr lang="en-NZ" sz="5300" dirty="0"/>
              <a:t>Wisdom of the Omaha . . . </a:t>
            </a:r>
            <a:br>
              <a:rPr lang="en-NZ" sz="4800" dirty="0"/>
            </a:br>
            <a:br>
              <a:rPr lang="en-NZ" sz="4800" dirty="0"/>
            </a:br>
            <a:r>
              <a:rPr lang="en-NZ" sz="4800" dirty="0"/>
              <a:t>			</a:t>
            </a:r>
            <a:br>
              <a:rPr lang="en-NZ" sz="4800" dirty="0"/>
            </a:br>
            <a:r>
              <a:rPr lang="en-NZ" sz="4800" dirty="0"/>
              <a:t>			</a:t>
            </a:r>
            <a:br>
              <a:rPr lang="en-NZ" sz="4800" dirty="0"/>
            </a:br>
            <a:br>
              <a:rPr lang="en-NZ" sz="4800" dirty="0"/>
            </a:br>
            <a:endParaRPr lang="en-NZ" sz="4800" dirty="0"/>
          </a:p>
        </p:txBody>
      </p:sp>
    </p:spTree>
    <p:extLst>
      <p:ext uri="{BB962C8B-B14F-4D97-AF65-F5344CB8AC3E}">
        <p14:creationId xmlns:p14="http://schemas.microsoft.com/office/powerpoint/2010/main" val="3011139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09A4E-7FA9-4A5F-81B9-68B59F0CC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3212976"/>
            <a:ext cx="8003232" cy="1440160"/>
          </a:xfrm>
        </p:spPr>
        <p:txBody>
          <a:bodyPr>
            <a:normAutofit fontScale="90000"/>
          </a:bodyPr>
          <a:lstStyle/>
          <a:p>
            <a:r>
              <a:rPr lang="en-NZ" sz="5300" dirty="0"/>
              <a:t>Wisdom of the Omaha . . . </a:t>
            </a:r>
            <a:br>
              <a:rPr lang="en-NZ" sz="4800" dirty="0"/>
            </a:br>
            <a:br>
              <a:rPr lang="en-NZ" sz="4800" dirty="0"/>
            </a:br>
            <a:r>
              <a:rPr lang="en-NZ" sz="4800" dirty="0"/>
              <a:t>			</a:t>
            </a:r>
            <a:br>
              <a:rPr lang="en-NZ" sz="4800" dirty="0"/>
            </a:br>
            <a:r>
              <a:rPr lang="en-NZ" sz="4800" dirty="0"/>
              <a:t>			        </a:t>
            </a:r>
            <a:r>
              <a:rPr lang="en-NZ" sz="5300" i="1" dirty="0"/>
              <a:t>Baptism?</a:t>
            </a:r>
            <a:br>
              <a:rPr lang="en-NZ" sz="4800" dirty="0"/>
            </a:br>
            <a:br>
              <a:rPr lang="en-NZ" sz="4800" dirty="0"/>
            </a:br>
            <a:endParaRPr lang="en-NZ" sz="4800" dirty="0"/>
          </a:p>
        </p:txBody>
      </p:sp>
    </p:spTree>
    <p:extLst>
      <p:ext uri="{BB962C8B-B14F-4D97-AF65-F5344CB8AC3E}">
        <p14:creationId xmlns:p14="http://schemas.microsoft.com/office/powerpoint/2010/main" val="611935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BE911-A685-47D5-8EE2-2BBB8B9FF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r>
              <a:rPr lang="en-NZ" sz="4800" dirty="0"/>
              <a:t>				</a:t>
            </a:r>
            <a:r>
              <a:rPr lang="en-NZ" sz="4800" dirty="0" err="1"/>
              <a:t>Te</a:t>
            </a:r>
            <a:r>
              <a:rPr lang="en-NZ" sz="4800" dirty="0"/>
              <a:t> </a:t>
            </a:r>
            <a:r>
              <a:rPr lang="en-NZ" sz="4800" dirty="0" err="1"/>
              <a:t>Urewera</a:t>
            </a:r>
            <a:endParaRPr lang="en-NZ" sz="4800" dirty="0"/>
          </a:p>
        </p:txBody>
      </p:sp>
      <p:pic>
        <p:nvPicPr>
          <p:cNvPr id="1026" name="Picture 2" descr="mountains and fern tree forest, te urewera national park, north island, new zealand - te urewera stock pictures, royalty-free photos &amp; images">
            <a:hlinkClick r:id="rId2"/>
            <a:extLst>
              <a:ext uri="{FF2B5EF4-FFF2-40B4-BE49-F238E27FC236}">
                <a16:creationId xmlns:a16="http://schemas.microsoft.com/office/drawing/2014/main" id="{622ACC6D-7D42-45C9-A7B5-14977A010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060848"/>
            <a:ext cx="58293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006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BE911-A685-47D5-8EE2-2BBB8B9FF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r>
              <a:rPr lang="en-NZ" sz="4800" dirty="0" err="1"/>
              <a:t>Te</a:t>
            </a:r>
            <a:r>
              <a:rPr lang="en-NZ" sz="4800" dirty="0"/>
              <a:t> </a:t>
            </a:r>
            <a:r>
              <a:rPr lang="en-NZ" sz="4800" dirty="0" err="1"/>
              <a:t>Urewera</a:t>
            </a:r>
            <a:endParaRPr lang="en-NZ" sz="4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788CD4-0B32-48BF-9942-778EE376A095}"/>
              </a:ext>
            </a:extLst>
          </p:cNvPr>
          <p:cNvSpPr txBox="1"/>
          <p:nvPr/>
        </p:nvSpPr>
        <p:spPr>
          <a:xfrm>
            <a:off x="1259632" y="2060848"/>
            <a:ext cx="66247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Mana, mauri . . </a:t>
            </a:r>
          </a:p>
          <a:p>
            <a:endParaRPr lang="en-NZ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NZ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“the perception of a living</a:t>
            </a:r>
            <a:br>
              <a:rPr lang="en-NZ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NZ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 and spiritual force </a:t>
            </a:r>
          </a:p>
          <a:p>
            <a:r>
              <a:rPr lang="en-NZ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in the forest”</a:t>
            </a:r>
            <a:br>
              <a:rPr lang="en-NZ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57198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4340" y="1556792"/>
            <a:ext cx="8229600" cy="4569431"/>
          </a:xfrm>
        </p:spPr>
        <p:txBody>
          <a:bodyPr/>
          <a:lstStyle/>
          <a:p>
            <a:endParaRPr lang="en-NZ" dirty="0"/>
          </a:p>
          <a:p>
            <a:endParaRPr lang="en-NZ" dirty="0"/>
          </a:p>
          <a:p>
            <a:pPr lvl="3"/>
            <a:endParaRPr lang="en-NZ" dirty="0"/>
          </a:p>
          <a:p>
            <a:pPr lvl="3">
              <a:buNone/>
            </a:pPr>
            <a:endParaRPr lang="en-NZ" sz="2800" dirty="0"/>
          </a:p>
          <a:p>
            <a:pPr lvl="3">
              <a:buNone/>
            </a:pPr>
            <a:r>
              <a:rPr lang="en-NZ" sz="4000" b="1" dirty="0">
                <a:cs typeface="Times New Roman" pitchFamily="18" charset="0"/>
              </a:rPr>
              <a:t>A new perspective </a:t>
            </a:r>
          </a:p>
          <a:p>
            <a:pPr lvl="3">
              <a:buNone/>
            </a:pPr>
            <a:r>
              <a:rPr lang="en-NZ" sz="4000" b="1" dirty="0">
                <a:cs typeface="Times New Roman" pitchFamily="18" charset="0"/>
              </a:rPr>
              <a:t>				on a new reality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854968"/>
          </a:xfrm>
        </p:spPr>
        <p:txBody>
          <a:bodyPr/>
          <a:lstStyle/>
          <a:p>
            <a:r>
              <a:rPr lang="en-NZ" sz="4800" dirty="0"/>
              <a:t>	Creation?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A5C5-BDD5-4C6D-A033-80C5B2EC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029450" cy="1498178"/>
          </a:xfrm>
        </p:spPr>
        <p:txBody>
          <a:bodyPr/>
          <a:lstStyle/>
          <a:p>
            <a:pPr algn="r"/>
            <a:r>
              <a:rPr lang="en-NZ" dirty="0"/>
              <a:t>Te Awa </a:t>
            </a:r>
            <a:r>
              <a:rPr lang="en-NZ" dirty="0" err="1"/>
              <a:t>Tupua</a:t>
            </a:r>
            <a:endParaRPr lang="en-N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369625-A080-40F2-84D1-53B642F24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4F4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Lato"/>
              </a:rPr>
              <a:t>Whanganui River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80808"/>
              </a:solidFill>
              <a:effectLst/>
              <a:latin typeface="La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C47508-BE50-4287-A9AA-7F9200730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4F4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80808"/>
                </a:solidFill>
                <a:effectLst/>
                <a:latin typeface="Lato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0" name="Picture 2" descr="whanganui river - whanganui river stock pictures, royalty-free photos &amp; images">
            <a:hlinkClick r:id="rId2"/>
            <a:extLst>
              <a:ext uri="{FF2B5EF4-FFF2-40B4-BE49-F238E27FC236}">
                <a16:creationId xmlns:a16="http://schemas.microsoft.com/office/drawing/2014/main" id="{BB81209B-FDE1-4B0B-9E25-F0055E02B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700808"/>
            <a:ext cx="58293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5014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A5C5-BDD5-4C6D-A033-80C5B2EC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pPr algn="r"/>
            <a:r>
              <a:rPr lang="en-NZ" dirty="0"/>
              <a:t>Te Awa </a:t>
            </a:r>
            <a:r>
              <a:rPr lang="en-NZ" dirty="0" err="1"/>
              <a:t>Tupua</a:t>
            </a:r>
            <a:endParaRPr lang="en-N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F95980-B008-41A7-A364-BFBBF75ED78B}"/>
              </a:ext>
            </a:extLst>
          </p:cNvPr>
          <p:cNvSpPr/>
          <p:nvPr/>
        </p:nvSpPr>
        <p:spPr>
          <a:xfrm>
            <a:off x="1475656" y="2348880"/>
            <a:ext cx="6840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“an indivisible and living whole 	     	. . . incorporating the river </a:t>
            </a:r>
          </a:p>
          <a:p>
            <a:r>
              <a:rPr lang="en-NZ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  and all of its physical </a:t>
            </a:r>
          </a:p>
          <a:p>
            <a:r>
              <a:rPr lang="en-NZ" sz="3600" i="1" dirty="0">
                <a:latin typeface="Times New Roman" panose="02020603050405020304" pitchFamily="18" charset="0"/>
                <a:ea typeface="Calibri" panose="020F0502020204030204" pitchFamily="34" charset="0"/>
              </a:rPr>
              <a:t>         and metaphysical elements.” </a:t>
            </a:r>
            <a:endParaRPr lang="en-NZ" sz="3600" i="1" dirty="0"/>
          </a:p>
        </p:txBody>
      </p:sp>
    </p:spTree>
    <p:extLst>
      <p:ext uri="{BB962C8B-B14F-4D97-AF65-F5344CB8AC3E}">
        <p14:creationId xmlns:p14="http://schemas.microsoft.com/office/powerpoint/2010/main" val="41734214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BFE9B3-DEB2-42AA-A4F8-FA0A4C78C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r>
              <a:rPr lang="en-NZ" sz="4000" dirty="0"/>
              <a:t>“A dynamic, living system . . . ” </a:t>
            </a:r>
          </a:p>
        </p:txBody>
      </p:sp>
    </p:spTree>
    <p:extLst>
      <p:ext uri="{BB962C8B-B14F-4D97-AF65-F5344CB8AC3E}">
        <p14:creationId xmlns:p14="http://schemas.microsoft.com/office/powerpoint/2010/main" val="31586605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BFE9B3-DEB2-42AA-A4F8-FA0A4C78C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r>
              <a:rPr lang="en-NZ" sz="4000" dirty="0"/>
              <a:t>“A dynamic, living system . . . ”</a:t>
            </a:r>
          </a:p>
          <a:p>
            <a:endParaRPr lang="en-NZ" sz="4000" dirty="0"/>
          </a:p>
          <a:p>
            <a:pPr marL="630936" lvl="2" indent="0">
              <a:buNone/>
            </a:pPr>
            <a:r>
              <a:rPr lang="en-NZ" sz="3400" dirty="0"/>
              <a:t>				</a:t>
            </a:r>
            <a:r>
              <a:rPr lang="en-NZ" sz="4000" dirty="0"/>
              <a:t>“A mauri . . . ”</a:t>
            </a:r>
          </a:p>
        </p:txBody>
      </p:sp>
    </p:spTree>
    <p:extLst>
      <p:ext uri="{BB962C8B-B14F-4D97-AF65-F5344CB8AC3E}">
        <p14:creationId xmlns:p14="http://schemas.microsoft.com/office/powerpoint/2010/main" val="28600467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6AB636-523C-43CB-84A1-F5D38E985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NZ" dirty="0"/>
          </a:p>
          <a:p>
            <a:pPr marL="109728" indent="0">
              <a:buNone/>
            </a:pPr>
            <a:r>
              <a:rPr lang="en-NZ" dirty="0"/>
              <a:t>		</a:t>
            </a:r>
            <a:r>
              <a:rPr lang="en-NZ" sz="6000" dirty="0"/>
              <a:t>Animism???</a:t>
            </a:r>
          </a:p>
          <a:p>
            <a:pPr marL="109728" indent="0">
              <a:buNone/>
            </a:pPr>
            <a:endParaRPr lang="en-NZ" sz="6000" dirty="0"/>
          </a:p>
          <a:p>
            <a:pPr marL="109728" indent="0">
              <a:buNone/>
            </a:pPr>
            <a:r>
              <a:rPr lang="en-NZ" sz="6000" dirty="0"/>
              <a:t>					   No!</a:t>
            </a:r>
          </a:p>
        </p:txBody>
      </p:sp>
    </p:spTree>
    <p:extLst>
      <p:ext uri="{BB962C8B-B14F-4D97-AF65-F5344CB8AC3E}">
        <p14:creationId xmlns:p14="http://schemas.microsoft.com/office/powerpoint/2010/main" val="5148375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28B677-7922-48E0-8090-B7C79140C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</a:p>
          <a:p>
            <a:pPr marL="109728" indent="0">
              <a:buNone/>
            </a:pPr>
            <a:endParaRPr lang="en-US" sz="4000" i="1" dirty="0"/>
          </a:p>
          <a:p>
            <a:pPr marL="109728" indent="0">
              <a:buNone/>
            </a:pPr>
            <a:r>
              <a:rPr lang="en-US" sz="4000" i="1" dirty="0"/>
              <a:t>	</a:t>
            </a:r>
            <a:r>
              <a:rPr lang="en-NZ" sz="4000" i="1" dirty="0"/>
              <a:t>A new balance . . . </a:t>
            </a:r>
            <a:r>
              <a:rPr lang="en-NZ" dirty="0"/>
              <a:t>	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7452879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C1E72E-B137-B3F8-34D6-A0CED2282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dirty="0"/>
              <a:t> Baptism</a:t>
            </a:r>
          </a:p>
          <a:p>
            <a:pPr marL="2057400" lvl="8" indent="0">
              <a:buNone/>
            </a:pPr>
            <a:endParaRPr lang="en-US" sz="2800" dirty="0"/>
          </a:p>
          <a:p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916106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C1E72E-B137-B3F8-34D6-A0CED2282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/>
          <a:lstStyle/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dirty="0"/>
              <a:t> Baptism</a:t>
            </a:r>
          </a:p>
          <a:p>
            <a:pPr marL="2057400" lvl="8" indent="0">
              <a:buNone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b="1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Trinity</a:t>
            </a:r>
            <a:endParaRPr lang="en-US" sz="2800" dirty="0"/>
          </a:p>
          <a:p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270569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C1E72E-B137-B3F8-34D6-A0CED2282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dirty="0"/>
              <a:t> Baptism</a:t>
            </a:r>
          </a:p>
          <a:p>
            <a:pPr lvl="8"/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US" sz="2800" dirty="0"/>
              <a:t>Trinity</a:t>
            </a:r>
          </a:p>
          <a:p>
            <a:pPr marL="2057400" lvl="8" indent="0">
              <a:buNone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NZ" sz="2800" dirty="0">
                <a:latin typeface="Times New Roman"/>
                <a:cs typeface="Times New Roman"/>
              </a:rPr>
              <a:t>Hymns</a:t>
            </a:r>
            <a:endParaRPr lang="en-US" sz="2800" dirty="0"/>
          </a:p>
          <a:p>
            <a:pPr lvl="8">
              <a:buFont typeface="Arial" panose="020B0604020202020204" pitchFamily="34" charset="0"/>
              <a:buChar char="•"/>
            </a:pPr>
            <a:endParaRPr lang="en-US" sz="2800" dirty="0"/>
          </a:p>
          <a:p>
            <a:pPr lvl="8"/>
            <a:endParaRPr lang="en-US" sz="2800" dirty="0"/>
          </a:p>
          <a:p>
            <a:pPr marL="2057400" lvl="8" indent="0">
              <a:buNone/>
            </a:pPr>
            <a:endParaRPr lang="en-US" sz="2800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859183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C1E72E-B137-B3F8-34D6-A0CED2282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lnSpcReduction="10000"/>
          </a:bodyPr>
          <a:lstStyle/>
          <a:p>
            <a:pPr marL="2057400" lvl="8" indent="0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dirty="0"/>
              <a:t> Baptism</a:t>
            </a:r>
          </a:p>
          <a:p>
            <a:pPr lvl="8"/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US" sz="2800" dirty="0"/>
              <a:t>Trinity</a:t>
            </a:r>
          </a:p>
          <a:p>
            <a:pPr lvl="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b="1" dirty="0">
                <a:latin typeface="Times New Roman"/>
                <a:cs typeface="Times New Roman"/>
              </a:rPr>
              <a:t>  </a:t>
            </a:r>
            <a:r>
              <a:rPr lang="en-US" sz="2800" dirty="0">
                <a:latin typeface="Times New Roman"/>
                <a:cs typeface="Times New Roman"/>
              </a:rPr>
              <a:t>Hymns</a:t>
            </a:r>
          </a:p>
          <a:p>
            <a:pPr marL="2057400" lvl="8" indent="0">
              <a:buNone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NZ" sz="2800" dirty="0">
                <a:latin typeface="Times New Roman"/>
                <a:cs typeface="Times New Roman"/>
              </a:rPr>
              <a:t>Theology</a:t>
            </a:r>
            <a:endParaRPr lang="en-US" sz="2800" dirty="0"/>
          </a:p>
          <a:p>
            <a:pPr lvl="8"/>
            <a:endParaRPr lang="en-US" sz="2800" dirty="0"/>
          </a:p>
          <a:p>
            <a:pPr marL="2057400" lvl="8" indent="0">
              <a:buNone/>
            </a:pPr>
            <a:endParaRPr lang="en-US" sz="2800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3662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628E31-CB24-4E1F-9B2F-4683DE14F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/>
          </a:bodyPr>
          <a:lstStyle/>
          <a:p>
            <a:endParaRPr lang="en-NZ" sz="3200" dirty="0"/>
          </a:p>
          <a:p>
            <a:pPr marL="393192" lvl="1" indent="0">
              <a:buNone/>
            </a:pPr>
            <a:r>
              <a:rPr lang="en-NZ" sz="3200" dirty="0"/>
              <a:t>      “Our ultimate failure as human beings</a:t>
            </a:r>
          </a:p>
          <a:p>
            <a:pPr marL="1143000" lvl="4" indent="0">
              <a:buNone/>
            </a:pPr>
            <a:r>
              <a:rPr lang="en-NZ" sz="3200" dirty="0"/>
              <a:t>      </a:t>
            </a:r>
          </a:p>
          <a:p>
            <a:pPr marL="1143000" lvl="4" indent="0">
              <a:buNone/>
            </a:pPr>
            <a:r>
              <a:rPr lang="en-NZ" sz="3200" dirty="0"/>
              <a:t>         is to become not a crowning glory</a:t>
            </a:r>
          </a:p>
          <a:p>
            <a:pPr marL="1143000" lvl="4" indent="0">
              <a:buNone/>
            </a:pPr>
            <a:r>
              <a:rPr lang="en-NZ" sz="3200" dirty="0"/>
              <a:t>         of the earth,</a:t>
            </a:r>
          </a:p>
          <a:p>
            <a:pPr lvl="4"/>
            <a:endParaRPr lang="en-NZ" sz="3200" dirty="0"/>
          </a:p>
          <a:p>
            <a:pPr marL="1600200" lvl="6" indent="0">
              <a:buNone/>
            </a:pPr>
            <a:r>
              <a:rPr lang="en-NZ" sz="3200" dirty="0"/>
              <a:t>        but the instrument of its     	 	      degradation.”</a:t>
            </a:r>
          </a:p>
          <a:p>
            <a:pPr marL="1600200" lvl="6" indent="0">
              <a:buNone/>
            </a:pPr>
            <a:r>
              <a:rPr lang="en-NZ" sz="3200" dirty="0"/>
              <a:t>					</a:t>
            </a:r>
            <a:r>
              <a:rPr lang="en-NZ" sz="2400" i="1" dirty="0"/>
              <a:t>- Thomas Berry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868E2B-17BC-41BB-9E66-2CC6DB12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	The human impact</a:t>
            </a:r>
          </a:p>
        </p:txBody>
      </p:sp>
      <p:pic>
        <p:nvPicPr>
          <p:cNvPr id="5" name="Picture 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8D47EF3A-4BE9-4D1B-9978-C2B585F83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54828"/>
            <a:ext cx="2088232" cy="238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8087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C1E72E-B137-B3F8-34D6-A0CED2282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lnSpcReduction="10000"/>
          </a:bodyPr>
          <a:lstStyle/>
          <a:p>
            <a:pPr marL="2057400" lvl="8" indent="0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dirty="0"/>
              <a:t> Baptism</a:t>
            </a:r>
          </a:p>
          <a:p>
            <a:pPr lvl="8"/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US" sz="2800" dirty="0"/>
              <a:t>Trinity</a:t>
            </a:r>
          </a:p>
          <a:p>
            <a:pPr lvl="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b="1" dirty="0">
                <a:latin typeface="Times New Roman"/>
                <a:cs typeface="Times New Roman"/>
              </a:rPr>
              <a:t>  </a:t>
            </a:r>
            <a:r>
              <a:rPr lang="en-US" sz="2800" dirty="0">
                <a:latin typeface="Times New Roman"/>
                <a:cs typeface="Times New Roman"/>
              </a:rPr>
              <a:t>Hymns</a:t>
            </a:r>
          </a:p>
          <a:p>
            <a:pPr marL="2057400" lvl="8" indent="0">
              <a:buNone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NZ" sz="2800" dirty="0">
                <a:latin typeface="Times New Roman"/>
                <a:cs typeface="Times New Roman"/>
              </a:rPr>
              <a:t>Theology</a:t>
            </a:r>
          </a:p>
          <a:p>
            <a:pPr marL="2057400" lvl="8" indent="0">
              <a:buNone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NZ" sz="2800" dirty="0">
                <a:latin typeface="Times New Roman"/>
                <a:cs typeface="Times New Roman"/>
              </a:rPr>
              <a:t>Rituals</a:t>
            </a:r>
            <a:endParaRPr lang="en-US" sz="2800" dirty="0"/>
          </a:p>
          <a:p>
            <a:pPr lvl="8"/>
            <a:endParaRPr lang="en-US" sz="2800" dirty="0"/>
          </a:p>
          <a:p>
            <a:pPr marL="2057400" lvl="8" indent="0">
              <a:buNone/>
            </a:pPr>
            <a:endParaRPr lang="en-US" sz="2800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0645713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C1E72E-B137-B3F8-34D6-A0CED2282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687"/>
            <a:ext cx="8229600" cy="6408713"/>
          </a:xfrm>
        </p:spPr>
        <p:txBody>
          <a:bodyPr>
            <a:normAutofit fontScale="85000" lnSpcReduction="20000"/>
          </a:bodyPr>
          <a:lstStyle/>
          <a:p>
            <a:pPr marL="2057400" lvl="8" indent="0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marL="2057400" lvl="8" indent="0">
              <a:buNone/>
            </a:pPr>
            <a:endParaRPr lang="en-NZ" sz="2800" b="1" dirty="0">
              <a:latin typeface="Times New Roman"/>
              <a:cs typeface="Times New Roman"/>
            </a:endParaRPr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dirty="0"/>
              <a:t> </a:t>
            </a:r>
            <a:r>
              <a:rPr lang="en-US" sz="3300" dirty="0"/>
              <a:t>Baptism</a:t>
            </a:r>
          </a:p>
          <a:p>
            <a:pPr lvl="8"/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US" sz="3300" dirty="0"/>
              <a:t>Trinity</a:t>
            </a:r>
          </a:p>
          <a:p>
            <a:pPr lvl="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</a:t>
            </a:r>
            <a:r>
              <a:rPr lang="en-US" sz="2800" b="1" dirty="0">
                <a:latin typeface="Times New Roman"/>
                <a:cs typeface="Times New Roman"/>
              </a:rPr>
              <a:t>  </a:t>
            </a:r>
            <a:r>
              <a:rPr lang="en-US" sz="3300" dirty="0">
                <a:latin typeface="Times New Roman"/>
                <a:cs typeface="Times New Roman"/>
              </a:rPr>
              <a:t>Hymns</a:t>
            </a:r>
          </a:p>
          <a:p>
            <a:pPr marL="2057400" lvl="8" indent="0">
              <a:buNone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NZ" sz="3300" dirty="0">
                <a:latin typeface="Times New Roman"/>
                <a:cs typeface="Times New Roman"/>
              </a:rPr>
              <a:t>Theology</a:t>
            </a:r>
          </a:p>
          <a:p>
            <a:pPr marL="2057400" lvl="8" indent="0">
              <a:buNone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NZ" sz="3300" dirty="0">
                <a:latin typeface="Times New Roman"/>
                <a:cs typeface="Times New Roman"/>
              </a:rPr>
              <a:t>Rituals</a:t>
            </a:r>
          </a:p>
          <a:p>
            <a:pPr marL="2057400" lvl="8" indent="0">
              <a:buNone/>
            </a:pPr>
            <a:endParaRPr lang="en-US" sz="2800" dirty="0"/>
          </a:p>
          <a:p>
            <a:pPr marL="2057400" lvl="8" indent="0">
              <a:buNone/>
            </a:pPr>
            <a:r>
              <a:rPr lang="en-NZ" sz="2800" b="1" dirty="0">
                <a:latin typeface="Times New Roman"/>
                <a:cs typeface="Times New Roman"/>
              </a:rPr>
              <a:t>■ </a:t>
            </a:r>
            <a:r>
              <a:rPr lang="en-NZ" sz="3300" dirty="0">
                <a:latin typeface="Times New Roman"/>
                <a:cs typeface="Times New Roman"/>
              </a:rPr>
              <a:t>Contemplation</a:t>
            </a:r>
            <a:endParaRPr lang="en-US" sz="3300" dirty="0"/>
          </a:p>
          <a:p>
            <a:pPr lvl="8"/>
            <a:endParaRPr lang="en-US" sz="2800" dirty="0"/>
          </a:p>
          <a:p>
            <a:pPr marL="2057400" lvl="8" indent="0">
              <a:buNone/>
            </a:pPr>
            <a:endParaRPr lang="en-US" sz="2800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534861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28B677-7922-48E0-8090-B7C79140C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026571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4000" i="1" dirty="0"/>
              <a:t>	</a:t>
            </a:r>
          </a:p>
          <a:p>
            <a:pPr marL="109728" indent="0">
              <a:buNone/>
            </a:pPr>
            <a:endParaRPr lang="en-US" sz="4000" i="1" dirty="0"/>
          </a:p>
          <a:p>
            <a:pPr marL="109728" indent="0">
              <a:buNone/>
            </a:pPr>
            <a:r>
              <a:rPr lang="en-US" sz="4000" i="1" dirty="0"/>
              <a:t>	A new balance </a:t>
            </a:r>
          </a:p>
          <a:p>
            <a:pPr marL="109728" indent="0">
              <a:buNone/>
            </a:pPr>
            <a:r>
              <a:rPr lang="en-NZ" dirty="0"/>
              <a:t>			</a:t>
            </a:r>
          </a:p>
          <a:p>
            <a:pPr marL="109728" indent="0">
              <a:buNone/>
            </a:pPr>
            <a:r>
              <a:rPr lang="en-US" sz="4000" i="1" dirty="0"/>
              <a:t>			</a:t>
            </a:r>
            <a:r>
              <a:rPr lang="en-NZ" sz="4000" i="1" dirty="0"/>
              <a:t>to renew our 			    		    participation in</a:t>
            </a:r>
          </a:p>
          <a:p>
            <a:pPr marL="109728" indent="0">
              <a:buNone/>
            </a:pPr>
            <a:endParaRPr lang="en-NZ" sz="4000" i="1" dirty="0"/>
          </a:p>
          <a:p>
            <a:pPr marL="109728" indent="0">
              <a:buNone/>
            </a:pPr>
            <a:r>
              <a:rPr lang="en-NZ" sz="4000" dirty="0"/>
              <a:t>	</a:t>
            </a:r>
            <a:endParaRPr lang="en-US" sz="5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22D7ED-87E9-4A32-934C-1220775BB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9540551" y="274636"/>
            <a:ext cx="216025" cy="34605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083704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28B677-7922-48E0-8090-B7C79140C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02657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000" i="1" dirty="0"/>
              <a:t>	</a:t>
            </a:r>
            <a:endParaRPr lang="en-NZ" sz="4000" i="1" dirty="0"/>
          </a:p>
          <a:p>
            <a:pPr marL="109728" indent="0">
              <a:buNone/>
            </a:pPr>
            <a:r>
              <a:rPr lang="en-NZ" sz="4000" dirty="0"/>
              <a:t>	   </a:t>
            </a:r>
          </a:p>
          <a:p>
            <a:pPr marL="109728" indent="0" algn="ctr">
              <a:buNone/>
            </a:pPr>
            <a:r>
              <a:rPr lang="en-NZ" sz="7200" dirty="0"/>
              <a:t> the Grand Liturgy                                               of the Universe</a:t>
            </a:r>
            <a:r>
              <a:rPr lang="en-NZ" sz="5400" dirty="0"/>
              <a:t> </a:t>
            </a:r>
            <a:endParaRPr lang="en-US" sz="5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22D7ED-87E9-4A32-934C-1220775BB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9540551" y="274636"/>
            <a:ext cx="216025" cy="34605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46488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85D8FB-E6C0-4099-8F07-A9E44A369454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502915" y="1481328"/>
            <a:ext cx="8229601" cy="4755984"/>
          </a:xfrm>
        </p:spPr>
        <p:txBody>
          <a:bodyPr>
            <a:normAutofit/>
          </a:bodyPr>
          <a:lstStyle/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pPr marL="109728" indent="0" algn="ctr">
              <a:buNone/>
            </a:pPr>
            <a:r>
              <a:rPr lang="en-NZ" sz="6000" dirty="0"/>
              <a:t>///</a:t>
            </a:r>
          </a:p>
        </p:txBody>
      </p:sp>
    </p:spTree>
    <p:extLst>
      <p:ext uri="{BB962C8B-B14F-4D97-AF65-F5344CB8AC3E}">
        <p14:creationId xmlns:p14="http://schemas.microsoft.com/office/powerpoint/2010/main" val="4150037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/>
          <a:lstStyle/>
          <a:p>
            <a:pPr lvl="2">
              <a:buNone/>
            </a:pPr>
            <a:r>
              <a:rPr lang="en-NZ" dirty="0"/>
              <a:t>	 </a:t>
            </a:r>
          </a:p>
          <a:p>
            <a:pPr lvl="2">
              <a:buNone/>
            </a:pPr>
            <a:r>
              <a:rPr lang="en-NZ" dirty="0">
                <a:latin typeface="Times New Roman"/>
                <a:cs typeface="Times New Roman"/>
              </a:rPr>
              <a:t>	  </a:t>
            </a:r>
          </a:p>
          <a:p>
            <a:pPr lvl="2">
              <a:buNone/>
            </a:pPr>
            <a:r>
              <a:rPr lang="en-NZ" dirty="0">
                <a:latin typeface="Times New Roman"/>
                <a:cs typeface="Times New Roman"/>
              </a:rPr>
              <a:t>		 </a:t>
            </a:r>
            <a:r>
              <a:rPr lang="en-NZ" b="1" dirty="0">
                <a:latin typeface="Times New Roman"/>
                <a:cs typeface="Times New Roman"/>
              </a:rPr>
              <a:t>■</a:t>
            </a:r>
            <a:r>
              <a:rPr lang="en-NZ" b="1" dirty="0"/>
              <a:t>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Biblical: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  Dominion over every living thing</a:t>
            </a:r>
          </a:p>
          <a:p>
            <a:pPr lvl="2">
              <a:buNone/>
            </a:pPr>
            <a:endParaRPr lang="en-NZ" b="1" dirty="0"/>
          </a:p>
          <a:p>
            <a:pPr lvl="2">
              <a:buNone/>
            </a:pPr>
            <a:r>
              <a:rPr lang="en-NZ" b="1" dirty="0"/>
              <a:t>	</a:t>
            </a:r>
            <a:endParaRPr lang="en-NZ" b="1" dirty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570186"/>
          </a:xfrm>
        </p:spPr>
        <p:txBody>
          <a:bodyPr/>
          <a:lstStyle/>
          <a:p>
            <a:r>
              <a:rPr lang="en-NZ" dirty="0"/>
              <a:t>	</a:t>
            </a:r>
            <a:r>
              <a:rPr lang="en-NZ" sz="3600" dirty="0"/>
              <a:t>Four perspectives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/>
          <a:lstStyle/>
          <a:p>
            <a:pPr lvl="2">
              <a:buNone/>
            </a:pPr>
            <a:r>
              <a:rPr lang="en-NZ" dirty="0"/>
              <a:t>	 </a:t>
            </a:r>
          </a:p>
          <a:p>
            <a:pPr lvl="2">
              <a:buNone/>
            </a:pPr>
            <a:r>
              <a:rPr lang="en-NZ" dirty="0">
                <a:latin typeface="Times New Roman"/>
                <a:cs typeface="Times New Roman"/>
              </a:rPr>
              <a:t>	  </a:t>
            </a:r>
          </a:p>
          <a:p>
            <a:pPr lvl="2">
              <a:buNone/>
            </a:pPr>
            <a:r>
              <a:rPr lang="en-NZ" dirty="0">
                <a:latin typeface="Times New Roman"/>
                <a:cs typeface="Times New Roman"/>
              </a:rPr>
              <a:t>		 </a:t>
            </a:r>
            <a:r>
              <a:rPr lang="en-NZ" b="1" dirty="0">
                <a:latin typeface="Times New Roman"/>
                <a:cs typeface="Times New Roman"/>
              </a:rPr>
              <a:t>■</a:t>
            </a:r>
            <a:r>
              <a:rPr lang="en-NZ" b="1" dirty="0"/>
              <a:t>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Biblical: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  Dominion over every living thing</a:t>
            </a:r>
          </a:p>
          <a:p>
            <a:pPr lvl="2">
              <a:buNone/>
            </a:pPr>
            <a:endParaRPr lang="en-NZ" sz="2400" b="1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	  ■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Medieval:  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Escape from the world</a:t>
            </a:r>
          </a:p>
          <a:p>
            <a:pPr lvl="2">
              <a:buNone/>
            </a:pPr>
            <a:endParaRPr lang="en-NZ" b="1" dirty="0">
              <a:latin typeface="Times New Roman"/>
              <a:cs typeface="Times New Roman"/>
            </a:endParaRPr>
          </a:p>
          <a:p>
            <a:pPr lvl="2">
              <a:buNone/>
            </a:pPr>
            <a:r>
              <a:rPr lang="en-NZ" b="1" dirty="0">
                <a:latin typeface="Times New Roman"/>
                <a:cs typeface="Times New Roman"/>
              </a:rPr>
              <a:t>	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570186"/>
          </a:xfrm>
        </p:spPr>
        <p:txBody>
          <a:bodyPr/>
          <a:lstStyle/>
          <a:p>
            <a:r>
              <a:rPr lang="en-NZ" dirty="0"/>
              <a:t>	</a:t>
            </a:r>
            <a:r>
              <a:rPr lang="en-NZ" sz="3600" dirty="0"/>
              <a:t>Four perspectives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lvl="2">
              <a:buNone/>
            </a:pPr>
            <a:r>
              <a:rPr lang="en-NZ" dirty="0"/>
              <a:t>	 </a:t>
            </a:r>
          </a:p>
          <a:p>
            <a:pPr lvl="2">
              <a:buNone/>
            </a:pPr>
            <a:r>
              <a:rPr lang="en-NZ" dirty="0">
                <a:latin typeface="Times New Roman"/>
                <a:cs typeface="Times New Roman"/>
              </a:rPr>
              <a:t>	  </a:t>
            </a:r>
          </a:p>
          <a:p>
            <a:pPr lvl="2">
              <a:buNone/>
            </a:pPr>
            <a:r>
              <a:rPr lang="en-NZ" dirty="0">
                <a:latin typeface="Times New Roman"/>
                <a:cs typeface="Times New Roman"/>
              </a:rPr>
              <a:t>		 </a:t>
            </a:r>
            <a:r>
              <a:rPr lang="en-NZ" b="1" dirty="0">
                <a:latin typeface="Times New Roman"/>
                <a:cs typeface="Times New Roman"/>
              </a:rPr>
              <a:t>■</a:t>
            </a:r>
            <a:r>
              <a:rPr lang="en-NZ" b="1" dirty="0"/>
              <a:t>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Biblical: 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 Dominion over every living thing</a:t>
            </a:r>
          </a:p>
          <a:p>
            <a:pPr lvl="2">
              <a:buNone/>
            </a:pPr>
            <a:endParaRPr lang="en-NZ" sz="2400" b="1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	  ■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Medieval: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  Escape from the world</a:t>
            </a:r>
          </a:p>
          <a:p>
            <a:pPr lvl="2">
              <a:buNone/>
            </a:pPr>
            <a:endParaRPr lang="en-NZ" sz="2400" b="1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		  ■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Modern economic: 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 Exploiting resources regardless</a:t>
            </a:r>
          </a:p>
          <a:p>
            <a:pPr lvl="2">
              <a:buNone/>
            </a:pPr>
            <a:endParaRPr lang="en-NZ" b="1" dirty="0"/>
          </a:p>
          <a:p>
            <a:pPr lvl="2">
              <a:buNone/>
            </a:pPr>
            <a:r>
              <a:rPr lang="en-NZ" b="1" dirty="0">
                <a:latin typeface="Times New Roman"/>
                <a:cs typeface="Times New Roman"/>
              </a:rPr>
              <a:t>	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570186"/>
          </a:xfrm>
        </p:spPr>
        <p:txBody>
          <a:bodyPr/>
          <a:lstStyle/>
          <a:p>
            <a:r>
              <a:rPr lang="en-NZ" dirty="0"/>
              <a:t>	</a:t>
            </a:r>
            <a:r>
              <a:rPr lang="en-NZ" sz="3600" dirty="0"/>
              <a:t>Four perspectives 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196752"/>
            <a:ext cx="8291264" cy="5112568"/>
          </a:xfrm>
        </p:spPr>
        <p:txBody>
          <a:bodyPr>
            <a:normAutofit/>
          </a:bodyPr>
          <a:lstStyle/>
          <a:p>
            <a:pPr lvl="2">
              <a:buNone/>
            </a:pPr>
            <a:r>
              <a:rPr lang="en-NZ" dirty="0"/>
              <a:t>	 </a:t>
            </a:r>
          </a:p>
          <a:p>
            <a:pPr lvl="2">
              <a:buNone/>
            </a:pPr>
            <a:r>
              <a:rPr lang="en-NZ" dirty="0">
                <a:latin typeface="Times New Roman"/>
                <a:cs typeface="Times New Roman"/>
              </a:rPr>
              <a:t>	  </a:t>
            </a:r>
          </a:p>
          <a:p>
            <a:pPr lvl="2">
              <a:buNone/>
            </a:pPr>
            <a:r>
              <a:rPr lang="en-NZ" dirty="0">
                <a:latin typeface="Times New Roman"/>
                <a:cs typeface="Times New Roman"/>
              </a:rPr>
              <a:t>		 </a:t>
            </a:r>
            <a:r>
              <a:rPr lang="en-NZ" sz="2800" b="1" dirty="0"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Biblical: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  Dominion over every living thing</a:t>
            </a:r>
          </a:p>
          <a:p>
            <a:pPr lvl="2">
              <a:buNone/>
            </a:pPr>
            <a:endParaRPr lang="en-NZ" sz="2400" b="1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	  ■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Medieval: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  Escape from the world</a:t>
            </a:r>
          </a:p>
          <a:p>
            <a:pPr lvl="2">
              <a:buNone/>
            </a:pPr>
            <a:endParaRPr lang="en-NZ" sz="2400" b="1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		  ■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Modern economic:  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Exploiting resources regardless</a:t>
            </a:r>
          </a:p>
          <a:p>
            <a:pPr lvl="2">
              <a:buNone/>
            </a:pPr>
            <a:endParaRPr lang="en-NZ" sz="2400" b="1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		  ■ </a:t>
            </a:r>
            <a:r>
              <a:rPr lang="en-N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Modern environmental:  </a:t>
            </a:r>
            <a:r>
              <a:rPr lang="en-NZ" sz="2400" b="1" dirty="0">
                <a:latin typeface="Times New Roman" pitchFamily="18" charset="0"/>
                <a:cs typeface="Times New Roman" pitchFamily="18" charset="0"/>
              </a:rPr>
              <a:t>A mutually beneficial 				relationship with the earth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368152"/>
          </a:xfrm>
        </p:spPr>
        <p:txBody>
          <a:bodyPr/>
          <a:lstStyle/>
          <a:p>
            <a:r>
              <a:rPr lang="en-NZ" dirty="0"/>
              <a:t>	</a:t>
            </a:r>
            <a:r>
              <a:rPr lang="en-NZ" sz="3600" dirty="0"/>
              <a:t>Four perspectives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429E4A-8CFF-41C0-A5FE-E536E4E7F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-4059832"/>
            <a:ext cx="8640960" cy="5760640"/>
          </a:xfrm>
        </p:spPr>
        <p:txBody>
          <a:bodyPr>
            <a:normAutofit fontScale="90000"/>
          </a:bodyPr>
          <a:lstStyle/>
          <a:p>
            <a:pPr algn="ctr"/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br>
              <a:rPr lang="en-NZ" sz="4800" dirty="0"/>
            </a:br>
            <a:r>
              <a:rPr lang="en-NZ" sz="4900" dirty="0"/>
              <a:t>A new story of origins</a:t>
            </a:r>
            <a:br>
              <a:rPr lang="en-NZ" sz="4800" dirty="0"/>
            </a:br>
            <a:endParaRPr lang="en-NZ" sz="2800" dirty="0"/>
          </a:p>
        </p:txBody>
      </p:sp>
      <p:pic>
        <p:nvPicPr>
          <p:cNvPr id="6146" name="Picture 2" descr="purple space stars - outer space stock pictures, royalty-free photos &amp; images">
            <a:extLst>
              <a:ext uri="{FF2B5EF4-FFF2-40B4-BE49-F238E27FC236}">
                <a16:creationId xmlns:a16="http://schemas.microsoft.com/office/drawing/2014/main" id="{C9D7A05E-08A2-4AE7-AEB5-D567483CCA9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96" y="1628800"/>
            <a:ext cx="7272808" cy="414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08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1132</TotalTime>
  <Words>768</Words>
  <Application>Microsoft Office PowerPoint</Application>
  <PresentationFormat>On-screen Show (4:3)</PresentationFormat>
  <Paragraphs>262</Paragraphs>
  <Slides>44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Arial</vt:lpstr>
      <vt:lpstr>Calibri</vt:lpstr>
      <vt:lpstr>Constantia</vt:lpstr>
      <vt:lpstr>Lato</vt:lpstr>
      <vt:lpstr>Times New Roman</vt:lpstr>
      <vt:lpstr>Verdana</vt:lpstr>
      <vt:lpstr>Wingdings 2</vt:lpstr>
      <vt:lpstr>Wingdings 3</vt:lpstr>
      <vt:lpstr>Concourse</vt:lpstr>
      <vt:lpstr> Spirituality    for an                 Eco-human  Future   </vt:lpstr>
      <vt:lpstr>Spirituality”:</vt:lpstr>
      <vt:lpstr> Creation?</vt:lpstr>
      <vt:lpstr> The human impact</vt:lpstr>
      <vt:lpstr> Four perspectives</vt:lpstr>
      <vt:lpstr> Four perspectives </vt:lpstr>
      <vt:lpstr> Four perspectives </vt:lpstr>
      <vt:lpstr> Four perspectives </vt:lpstr>
      <vt:lpstr>       A new story of origins </vt:lpstr>
      <vt:lpstr>       A new story of origins ■ We’re products of stardust and time </vt:lpstr>
      <vt:lpstr> A new story of origins</vt:lpstr>
      <vt:lpstr> A new story of origins</vt:lpstr>
      <vt:lpstr> </vt:lpstr>
      <vt:lpstr> Christian response</vt:lpstr>
      <vt:lpstr> Christian response</vt:lpstr>
      <vt:lpstr> Christian response</vt:lpstr>
      <vt:lpstr>PowerPoint Presentation</vt:lpstr>
      <vt:lpstr>PowerPoint Presentation</vt:lpstr>
      <vt:lpstr>   A world         on      the brink</vt:lpstr>
      <vt:lpstr> </vt:lpstr>
      <vt:lpstr>PowerPoint Presentation</vt:lpstr>
      <vt:lpstr>PowerPoint Presentation</vt:lpstr>
      <vt:lpstr>PowerPoint Presentation</vt:lpstr>
      <vt:lpstr>Approach     and Lifestyle</vt:lpstr>
      <vt:lpstr>  Human     &gt; Eco-human</vt:lpstr>
      <vt:lpstr>Wisdom of the Omaha . . .            </vt:lpstr>
      <vt:lpstr>Wisdom of the Omaha . . .                  Baptism?  </vt:lpstr>
      <vt:lpstr>    Te Urewera</vt:lpstr>
      <vt:lpstr>Te Urewera</vt:lpstr>
      <vt:lpstr>Te Awa Tupua</vt:lpstr>
      <vt:lpstr>Te Awa Tupua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World on the Brink –  and God?</dc:title>
  <dc:creator>Ian</dc:creator>
  <cp:lastModifiedBy>Ian Harris</cp:lastModifiedBy>
  <cp:revision>114</cp:revision>
  <dcterms:created xsi:type="dcterms:W3CDTF">2012-10-28T23:41:04Z</dcterms:created>
  <dcterms:modified xsi:type="dcterms:W3CDTF">2022-09-05T05:21:33Z</dcterms:modified>
</cp:coreProperties>
</file>